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280" r:id="rId21"/>
    <p:sldId id="282" r:id="rId22"/>
    <p:sldId id="283" r:id="rId23"/>
    <p:sldId id="285" r:id="rId24"/>
    <p:sldId id="286" r:id="rId25"/>
    <p:sldId id="289" r:id="rId26"/>
    <p:sldId id="287" r:id="rId27"/>
    <p:sldId id="295" r:id="rId28"/>
    <p:sldId id="298" r:id="rId29"/>
    <p:sldId id="300" r:id="rId30"/>
    <p:sldId id="305" r:id="rId31"/>
    <p:sldId id="301" r:id="rId32"/>
    <p:sldId id="302" r:id="rId33"/>
    <p:sldId id="308" r:id="rId34"/>
    <p:sldId id="306" r:id="rId35"/>
    <p:sldId id="307" r:id="rId36"/>
    <p:sldId id="257" r:id="rId37"/>
    <p:sldId id="258" r:id="rId38"/>
    <p:sldId id="284" r:id="rId39"/>
    <p:sldId id="263" r:id="rId40"/>
    <p:sldId id="291" r:id="rId41"/>
    <p:sldId id="309" r:id="rId42"/>
    <p:sldId id="29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1.w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3.wmf"/><Relationship Id="rId7" Type="http://schemas.openxmlformats.org/officeDocument/2006/relationships/image" Target="../media/image3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34.wmf"/><Relationship Id="rId4" Type="http://schemas.openxmlformats.org/officeDocument/2006/relationships/oleObject" Target="../embeddings/oleObject13.bin"/><Relationship Id="rId9" Type="http://schemas.openxmlformats.org/officeDocument/2006/relationships/image" Target="../media/image36.wmf"/></Relationships>
</file>

<file path=ppt/slides/_rels/slide32.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38.wmf"/><Relationship Id="rId4"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1.wmf"/><Relationship Id="rId4" Type="http://schemas.openxmlformats.org/officeDocument/2006/relationships/oleObject" Target="../embeddings/oleObject20.bin"/><Relationship Id="rId9" Type="http://schemas.openxmlformats.org/officeDocument/2006/relationships/image" Target="../media/image43.wmf"/></Relationships>
</file>

<file path=ppt/slides/_rels/slide3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45.wmf"/></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47.wmf"/><Relationship Id="rId4" Type="http://schemas.openxmlformats.org/officeDocument/2006/relationships/oleObject" Target="../embeddings/oleObject25.bin"/></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wmf"/><Relationship Id="rId7"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wmf"/><Relationship Id="rId4" Type="http://schemas.openxmlformats.org/officeDocument/2006/relationships/oleObject" Target="../embeddings/oleObject2.bin"/><Relationship Id="rId9"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331362" y="2850462"/>
            <a:ext cx="9144000" cy="3118077"/>
          </a:xfrm>
        </p:spPr>
        <p:txBody>
          <a:bodyPr>
            <a:normAutofit fontScale="90000"/>
          </a:bodyPr>
          <a:lstStyle/>
          <a:p>
            <a:pPr algn="ctr"/>
            <a:r>
              <a:rPr lang="zh-CN" altLang="en-US" sz="5300" b="1" dirty="0">
                <a:latin typeface="微软雅黑" panose="020B0503020204020204" pitchFamily="34" charset="-122"/>
                <a:ea typeface="微软雅黑" panose="020B0503020204020204" pitchFamily="34" charset="-122"/>
              </a:rPr>
              <a:t>向量数</a:t>
            </a:r>
            <a:r>
              <a:rPr lang="zh-CN" altLang="en-US" sz="5300" b="1">
                <a:latin typeface="微软雅黑" panose="020B0503020204020204" pitchFamily="34" charset="-122"/>
                <a:ea typeface="微软雅黑" panose="020B0503020204020204" pitchFamily="34" charset="-122"/>
              </a:rPr>
              <a:t>据库产品选</a:t>
            </a:r>
            <a:r>
              <a:rPr lang="zh-CN" altLang="en-US" sz="5300" b="1" dirty="0">
                <a:latin typeface="微软雅黑" panose="020B0503020204020204" pitchFamily="34" charset="-122"/>
                <a:ea typeface="微软雅黑" panose="020B0503020204020204" pitchFamily="34" charset="-122"/>
              </a:rPr>
              <a:t>型</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性能初级评测</a:t>
            </a:r>
            <a:br>
              <a:rPr lang="en-US" altLang="zh-CN" sz="6000" b="1" dirty="0">
                <a:latin typeface="微软雅黑" panose="020B0503020204020204" pitchFamily="34" charset="-122"/>
                <a:ea typeface="微软雅黑" panose="020B0503020204020204" pitchFamily="34" charset="-122"/>
              </a:rPr>
            </a:br>
            <a:r>
              <a:rPr lang="zh-CN" altLang="en-US" sz="900" b="1" dirty="0">
                <a:latin typeface="微软雅黑" panose="020B0503020204020204" pitchFamily="34" charset="-122"/>
                <a:ea typeface="微软雅黑" panose="020B0503020204020204" pitchFamily="34" charset="-122"/>
              </a:rPr>
              <a:t> </a:t>
            </a:r>
            <a:br>
              <a:rPr lang="en-US" altLang="zh-CN" sz="6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Redis + </a:t>
            </a:r>
            <a:r>
              <a:rPr lang="en-US" altLang="zh-CN" sz="4000" b="1" dirty="0" err="1">
                <a:latin typeface="微软雅黑" panose="020B0503020204020204" pitchFamily="34" charset="-122"/>
                <a:ea typeface="微软雅黑" panose="020B0503020204020204" pitchFamily="34" charset="-122"/>
              </a:rPr>
              <a:t>RediSearch</a:t>
            </a:r>
            <a:r>
              <a:rPr lang="en-US" altLang="zh-CN" sz="4000" b="1" dirty="0">
                <a:latin typeface="微软雅黑" panose="020B0503020204020204" pitchFamily="34" charset="-122"/>
                <a:ea typeface="微软雅黑" panose="020B0503020204020204" pitchFamily="34" charset="-122"/>
              </a:rPr>
              <a:t> Module</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PostgreSQL + </a:t>
            </a:r>
            <a:r>
              <a:rPr lang="en-US" altLang="zh-CN" sz="4000" b="1" dirty="0" err="1">
                <a:latin typeface="微软雅黑" panose="020B0503020204020204" pitchFamily="34" charset="-122"/>
                <a:ea typeface="微软雅黑" panose="020B0503020204020204" pitchFamily="34" charset="-122"/>
              </a:rPr>
              <a:t>PgVector</a:t>
            </a:r>
            <a:r>
              <a:rPr lang="en-US" altLang="zh-CN" sz="4000" b="1" dirty="0">
                <a:latin typeface="微软雅黑" panose="020B0503020204020204" pitchFamily="34" charset="-122"/>
                <a:ea typeface="微软雅黑" panose="020B0503020204020204" pitchFamily="34" charset="-122"/>
              </a:rPr>
              <a:t> Extension</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err="1">
                <a:solidFill>
                  <a:srgbClr val="FF0000"/>
                </a:solidFill>
                <a:latin typeface="微软雅黑" panose="020B0503020204020204" pitchFamily="34" charset="-122"/>
                <a:ea typeface="微软雅黑" panose="020B0503020204020204" pitchFamily="34" charset="-122"/>
              </a:rPr>
              <a:t>Qdrant</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r>
              <a:rPr lang="zh-CN" altLang="en-US" dirty="0">
                <a:latin typeface="微软雅黑" panose="020B0503020204020204" pitchFamily="34" charset="-122"/>
                <a:ea typeface="微软雅黑" panose="020B0503020204020204" pitchFamily="34" charset="-122"/>
              </a:rPr>
              <a:t>于斯人也</a:t>
            </a:r>
            <a:endParaRPr lang="en-US" altLang="zh-CN" dirty="0">
              <a:latin typeface="微软雅黑" panose="020B0503020204020204" pitchFamily="34" charset="-122"/>
              <a:ea typeface="微软雅黑" panose="020B0503020204020204" pitchFamily="34" charset="-122"/>
            </a:endParaRPr>
          </a:p>
          <a:p>
            <a:pPr algn="r"/>
            <a:r>
              <a:rPr lang="en-US" altLang="zh-CN" dirty="0" err="1">
                <a:latin typeface="微软雅黑" panose="020B0503020204020204" pitchFamily="34" charset="-122"/>
                <a:ea typeface="微软雅黑" panose="020B0503020204020204" pitchFamily="34" charset="-122"/>
              </a:rPr>
              <a:t>AwesomeYuer@Microshaoft</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2"/>
              </a:rPr>
              <a:t>VectorDataBases.Performance/manual.md at master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VectorDataBases.Performance</a:t>
            </a:r>
            <a:r>
              <a:rPr lang="en-US" dirty="0">
                <a:latin typeface="微软雅黑" panose="020B0503020204020204" pitchFamily="34" charset="-122"/>
                <a:ea typeface="微软雅黑" panose="020B0503020204020204" pitchFamily="34" charset="-122"/>
                <a:hlinkClick r:id="rId2"/>
              </a:rPr>
              <a:t> (github.com)</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rPr>
              <a:t>VectorDataBases.Performance/readme.md at master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VectorDataBases.Performance</a:t>
            </a:r>
            <a:r>
              <a:rPr lang="en-US" dirty="0">
                <a:latin typeface="微软雅黑" panose="020B0503020204020204" pitchFamily="34" charset="-122"/>
                <a:ea typeface="微软雅黑" panose="020B0503020204020204" pitchFamily="34" charset="-122"/>
                <a:hlinkClick r:id="rId3"/>
              </a:rPr>
              <a:t> (github.com)</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13212"/>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781278"/>
            <a:ext cx="10515600" cy="6076722"/>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胡总赞助 </a:t>
            </a:r>
            <a:r>
              <a:rPr lang="en-US" altLang="zh-CN" sz="800" b="1" dirty="0">
                <a:highlight>
                  <a:srgbClr val="FFFF00"/>
                </a:highlight>
                <a:latin typeface="微软雅黑" panose="020B0503020204020204" pitchFamily="34" charset="-122"/>
                <a:ea typeface="微软雅黑" panose="020B0503020204020204" pitchFamily="34" charset="-122"/>
              </a:rPr>
              <a:t>11w SQL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RediSearch</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latin typeface="微软雅黑" panose="020B0503020204020204" pitchFamily="34" charset="-122"/>
                <a:ea typeface="微软雅黑" panose="020B0503020204020204" pitchFamily="34" charset="-122"/>
              </a:rPr>
              <a:t>https://github.com/RediSearch/: </a:t>
            </a:r>
            <a:r>
              <a:rPr lang="en-US" altLang="zh-CN" sz="800" b="1" dirty="0" err="1">
                <a:latin typeface="微软雅黑" panose="020B0503020204020204" pitchFamily="34" charset="-122"/>
                <a:ea typeface="微软雅黑" panose="020B0503020204020204" pitchFamily="34" charset="-122"/>
              </a:rPr>
              <a:t>RediSearch</a:t>
            </a:r>
            <a:r>
              <a:rPr lang="en-US" altLang="zh-CN" sz="800" b="1" dirty="0">
                <a:latin typeface="微软雅黑" panose="020B0503020204020204" pitchFamily="34" charset="-122"/>
                <a:ea typeface="微软雅黑" panose="020B0503020204020204" pitchFamily="34" charset="-122"/>
              </a:rPr>
              <a:t>/docs/docs/</a:t>
            </a:r>
            <a:r>
              <a:rPr lang="en-US" altLang="zh-CN" sz="800" b="1" dirty="0" err="1">
                <a:latin typeface="微软雅黑" panose="020B0503020204020204" pitchFamily="34" charset="-122"/>
                <a:ea typeface="微软雅黑" panose="020B0503020204020204" pitchFamily="34" charset="-122"/>
              </a:rPr>
              <a:t>vecsim-hybrid_queries_examples.ipynb</a:t>
            </a:r>
            <a:r>
              <a:rPr lang="en-US" altLang="zh-CN" sz="800" b="1" dirty="0">
                <a:latin typeface="微软雅黑" panose="020B0503020204020204" pitchFamily="34" charset="-122"/>
                <a:ea typeface="微软雅黑" panose="020B0503020204020204" pitchFamily="34" charset="-122"/>
              </a:rPr>
              <a:t> </a:t>
            </a:r>
            <a:r>
              <a:rPr lang="en-US" altLang="zh-CN" sz="800" b="1" dirty="0">
                <a:highlight>
                  <a:srgbClr val="FFFF00"/>
                </a:highlight>
                <a:latin typeface="微软雅黑" panose="020B0503020204020204" pitchFamily="34" charset="-122"/>
                <a:ea typeface="微软雅黑" panose="020B0503020204020204" pitchFamily="34" charset="-122"/>
              </a:rPr>
              <a:t>225k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highlight>
                  <a:srgbClr val="FFFF00"/>
                </a:highlight>
                <a:latin typeface="微软雅黑" panose="020B0503020204020204" pitchFamily="34" charset="-122"/>
                <a:ea typeface="微软雅黑" panose="020B0503020204020204" pitchFamily="34" charset="-122"/>
              </a:rPr>
              <a:t>50w/100w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a:t>
            </a:r>
            <a:r>
              <a:rPr lang="en-US" altLang="zh-CN" sz="800" b="1" dirty="0" err="1">
                <a:highlight>
                  <a:srgbClr val="FFFF00"/>
                </a:highlight>
                <a:latin typeface="微软雅黑" panose="020B0503020204020204" pitchFamily="34" charset="-122"/>
                <a:ea typeface="微软雅黑" panose="020B0503020204020204" pitchFamily="34" charset="-122"/>
              </a:rPr>
              <a:t>ivfflat</a:t>
            </a:r>
            <a:r>
              <a:rPr lang="en-US" altLang="zh-CN" sz="800" b="1" dirty="0">
                <a:highlight>
                  <a:srgbClr val="FFFF00"/>
                </a:highlight>
                <a:latin typeface="微软雅黑" panose="020B0503020204020204" pitchFamily="34" charset="-122"/>
                <a:ea typeface="微软雅黑" panose="020B0503020204020204" pitchFamily="34" charset="-122"/>
              </a:rPr>
              <a:t> cosine</a:t>
            </a:r>
            <a:r>
              <a:rPr lang="zh-CN" altLang="en-US" sz="8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a:latin typeface="微软雅黑" panose="020B0503020204020204" pitchFamily="34" charset="-122"/>
                <a:ea typeface="微软雅黑" panose="020B0503020204020204" pitchFamily="34" charset="-122"/>
              </a:rPr>
              <a:t>Redis</a:t>
            </a: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IVF_FLAT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err="1">
                <a:latin typeface="微软雅黑" panose="020B0503020204020204" pitchFamily="34" charset="-122"/>
                <a:ea typeface="微软雅黑" panose="020B0503020204020204" pitchFamily="34" charset="-122"/>
              </a:rPr>
              <a:t>Grpc</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a:latin typeface="微软雅黑" panose="020B0503020204020204" pitchFamily="34" charset="-122"/>
                <a:ea typeface="微软雅黑" panose="020B0503020204020204" pitchFamily="34" charset="-122"/>
              </a:rPr>
              <a:t>SK HTTP API </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r>
              <a:rPr lang="en-US" altLang="zh-CN" sz="1100" b="1" dirty="0" err="1">
                <a:latin typeface="微软雅黑" panose="020B0503020204020204" pitchFamily="34" charset="-122"/>
                <a:ea typeface="微软雅黑" panose="020B0503020204020204" pitchFamily="34" charset="-122"/>
              </a:rPr>
              <a:t>WebApi</a:t>
            </a:r>
            <a:r>
              <a:rPr lang="en-US" altLang="zh-CN" sz="1100" b="1" dirty="0">
                <a:latin typeface="微软雅黑" panose="020B0503020204020204" pitchFamily="34" charset="-122"/>
                <a:ea typeface="微软雅黑" panose="020B0503020204020204" pitchFamily="34" charset="-122"/>
              </a:rPr>
              <a:t> </a:t>
            </a:r>
            <a:r>
              <a:rPr lang="zh-CN" altLang="en-US" sz="1100" b="1" dirty="0">
                <a:highlight>
                  <a:srgbClr val="FFFF00"/>
                </a:highlight>
                <a:latin typeface="微软雅黑" panose="020B0503020204020204" pitchFamily="34" charset="-122"/>
                <a:ea typeface="微软雅黑" panose="020B0503020204020204" pitchFamily="34" charset="-122"/>
              </a:rPr>
              <a:t>压测</a:t>
            </a:r>
            <a:endParaRPr lang="en-US" altLang="zh-CN" sz="1100" b="1" dirty="0">
              <a:highlight>
                <a:srgbClr val="FFFF00"/>
              </a:highlight>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WebApiBenchmark</a:t>
            </a:r>
            <a:endParaRPr lang="en-US" altLang="zh-CN" sz="1000" b="1"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单元性能测试</a:t>
            </a:r>
            <a:endParaRPr lang="en-US" altLang="zh-CN" sz="11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BenchmarkDotNet</a:t>
            </a:r>
            <a:endParaRPr lang="en-US" altLang="zh-CN" sz="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惜败的一些分析猜想（仅供参考）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传统关系数据库缓存机制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优势（本次评测个人推荐）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管理门户功能极简</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--host 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zh-CN" altLang="en-US" b="1" dirty="0">
                <a:solidFill>
                  <a:srgbClr val="FF0000"/>
                </a:solidFill>
                <a:latin typeface="微软雅黑" panose="020B0503020204020204" pitchFamily="34" charset="-122"/>
                <a:ea typeface="微软雅黑" panose="020B0503020204020204" pitchFamily="34" charset="-122"/>
              </a:rPr>
              <a:t>推荐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的其他依据</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951722"/>
            <a:ext cx="12192000" cy="5906278"/>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索引也是数据，冗余的数据，空间换时间，写慢读快</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6A03F2CE-5C1D-9FDF-0F22-ED65D5C6D750}"/>
              </a:ext>
            </a:extLst>
          </p:cNvPr>
          <p:cNvGraphicFramePr>
            <a:graphicFrameLocks noChangeAspect="1"/>
          </p:cNvGraphicFramePr>
          <p:nvPr>
            <p:extLst>
              <p:ext uri="{D42A27DB-BD31-4B8C-83A1-F6EECF244321}">
                <p14:modId xmlns:p14="http://schemas.microsoft.com/office/powerpoint/2010/main" val="1252598497"/>
              </p:ext>
            </p:extLst>
          </p:nvPr>
        </p:nvGraphicFramePr>
        <p:xfrm>
          <a:off x="2431888" y="1969294"/>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0" name=""/>
                      <p:cNvPicPr/>
                      <p:nvPr/>
                    </p:nvPicPr>
                    <p:blipFill>
                      <a:blip r:embed="rId9"/>
                      <a:stretch>
                        <a:fillRect/>
                      </a:stretch>
                    </p:blipFill>
                    <p:spPr>
                      <a:xfrm>
                        <a:off x="2431888" y="1969294"/>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2231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838200" y="731520"/>
            <a:ext cx="10515600" cy="6106160"/>
          </a:xfrm>
        </p:spPr>
        <p:txBody>
          <a:bodyPr>
            <a:normAutofit fontScale="475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82E5F0D-C3D4-C5FF-C373-075308F47627}"/>
              </a:ext>
            </a:extLst>
          </p:cNvPr>
          <p:cNvPicPr>
            <a:picLocks noChangeAspect="1"/>
          </p:cNvPicPr>
          <p:nvPr/>
        </p:nvPicPr>
        <p:blipFill>
          <a:blip r:embed="rId5"/>
          <a:stretch>
            <a:fillRect/>
          </a:stretch>
        </p:blipFill>
        <p:spPr>
          <a:xfrm>
            <a:off x="2917981" y="1738811"/>
            <a:ext cx="5369408" cy="2546660"/>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dirty="0">
                <a:latin typeface="微软雅黑" panose="020B0503020204020204" pitchFamily="34" charset="-122"/>
                <a:ea typeface="微软雅黑" panose="020B0503020204020204" pitchFamily="34" charset="-122"/>
              </a:rPr>
              <a:t>选型依据</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a:t>
            </a:r>
            <a:r>
              <a:rPr lang="zh-CN" altLang="en-US" sz="2600" dirty="0">
                <a:latin typeface="微软雅黑" panose="020B0503020204020204" pitchFamily="34" charset="-122"/>
                <a:ea typeface="微软雅黑" panose="020B0503020204020204" pitchFamily="34" charset="-122"/>
              </a:rPr>
              <a:t>平替</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经典、专业、开源产品</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可控可落地非托管</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主要选型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a:t>
            </a:r>
            <a:r>
              <a:rPr lang="en-US" altLang="zh-CN" sz="2600" dirty="0" err="1">
                <a:latin typeface="微软雅黑" panose="020B0503020204020204" pitchFamily="34" charset="-122"/>
                <a:ea typeface="微软雅黑" panose="020B0503020204020204" pitchFamily="34" charset="-122"/>
              </a:rPr>
              <a:t>Qdrant</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PostgreSQL + </a:t>
            </a:r>
            <a:r>
              <a:rPr lang="en-US" altLang="zh-CN" sz="2600" dirty="0" err="1">
                <a:latin typeface="微软雅黑" panose="020B0503020204020204" pitchFamily="34" charset="-122"/>
                <a:ea typeface="微软雅黑" panose="020B0503020204020204" pitchFamily="34" charset="-122"/>
              </a:rPr>
              <a:t>PgVector</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Redis + </a:t>
            </a:r>
            <a:r>
              <a:rPr lang="en-US" altLang="zh-CN" sz="2600" dirty="0" err="1">
                <a:latin typeface="微软雅黑" panose="020B0503020204020204" pitchFamily="34" charset="-122"/>
                <a:ea typeface="微软雅黑" panose="020B0503020204020204" pitchFamily="34" charset="-122"/>
              </a:rPr>
              <a:t>RediSearch</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次要选型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PostgreSQL SaaS </a:t>
            </a:r>
            <a:r>
              <a:rPr lang="zh-CN" altLang="en-US" sz="2600" dirty="0">
                <a:latin typeface="微软雅黑" panose="020B0503020204020204" pitchFamily="34" charset="-122"/>
                <a:ea typeface="微软雅黑" panose="020B0503020204020204" pitchFamily="34" charset="-122"/>
              </a:rPr>
              <a:t>目前不支持 </a:t>
            </a:r>
            <a:r>
              <a:rPr lang="en-US" altLang="zh-CN" sz="2600" dirty="0" err="1">
                <a:latin typeface="微软雅黑" panose="020B0503020204020204" pitchFamily="34" charset="-122"/>
                <a:ea typeface="微软雅黑" panose="020B0503020204020204" pitchFamily="34" charset="-122"/>
              </a:rPr>
              <a:t>PgVector</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扩展</a:t>
            </a:r>
            <a:endParaRPr lang="en-US" altLang="zh-CN" sz="26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pPr lvl="1"/>
            <a:r>
              <a:rPr lang="en-US" sz="2600" dirty="0">
                <a:latin typeface="微软雅黑" panose="020B0503020204020204" pitchFamily="34" charset="-122"/>
                <a:ea typeface="微软雅黑" panose="020B0503020204020204" pitchFamily="34" charset="-122"/>
              </a:rPr>
              <a:t>Azure </a:t>
            </a:r>
            <a:r>
              <a:rPr lang="en-US" altLang="zh-CN" sz="2600" dirty="0">
                <a:latin typeface="微软雅黑" panose="020B0503020204020204" pitchFamily="34" charset="-122"/>
                <a:ea typeface="微软雅黑" panose="020B0503020204020204" pitchFamily="34" charset="-122"/>
              </a:rPr>
              <a:t>S</a:t>
            </a:r>
            <a:r>
              <a:rPr lang="en-US" sz="2600" dirty="0">
                <a:latin typeface="微软雅黑" panose="020B0503020204020204" pitchFamily="34" charset="-122"/>
                <a:ea typeface="微软雅黑" panose="020B0503020204020204" pitchFamily="34" charset="-122"/>
              </a:rPr>
              <a:t>aaS: Redis Enterprise + </a:t>
            </a:r>
            <a:r>
              <a:rPr lang="en-US" sz="2600" dirty="0" err="1">
                <a:latin typeface="微软雅黑" panose="020B0503020204020204" pitchFamily="34" charset="-122"/>
                <a:ea typeface="微软雅黑" panose="020B0503020204020204" pitchFamily="34" charset="-122"/>
              </a:rPr>
              <a:t>Redi</a:t>
            </a:r>
            <a:r>
              <a:rPr lang="en-US" altLang="zh-CN" sz="2600" dirty="0" err="1">
                <a:latin typeface="微软雅黑" panose="020B0503020204020204" pitchFamily="34" charset="-122"/>
                <a:ea typeface="微软雅黑" panose="020B0503020204020204" pitchFamily="34" charset="-122"/>
              </a:rPr>
              <a:t>Search</a:t>
            </a:r>
            <a:r>
              <a:rPr lang="en-US" altLang="zh-CN" sz="2600" dirty="0">
                <a:latin typeface="微软雅黑" panose="020B0503020204020204" pitchFamily="34" charset="-122"/>
                <a:ea typeface="微软雅黑" panose="020B0503020204020204" pitchFamily="34" charset="-122"/>
              </a:rPr>
              <a:t> @ </a:t>
            </a:r>
            <a:r>
              <a:rPr lang="en-US" altLang="zh-CN" sz="2600" dirty="0">
                <a:highlight>
                  <a:srgbClr val="FFFF00"/>
                </a:highlight>
                <a:latin typeface="微软雅黑" panose="020B0503020204020204" pitchFamily="34" charset="-122"/>
                <a:ea typeface="微软雅黑" panose="020B0503020204020204" pitchFamily="34" charset="-122"/>
              </a:rPr>
              <a:t>East US</a:t>
            </a:r>
          </a:p>
          <a:p>
            <a:pPr lvl="2"/>
            <a:r>
              <a:rPr lang="zh-CN" altLang="en-US" sz="2200" dirty="0">
                <a:highlight>
                  <a:srgbClr val="FFFF00"/>
                </a:highlight>
                <a:latin typeface="微软雅黑" panose="020B0503020204020204" pitchFamily="34" charset="-122"/>
                <a:ea typeface="微软雅黑" panose="020B0503020204020204" pitchFamily="34" charset="-122"/>
              </a:rPr>
              <a:t>持久化：</a:t>
            </a:r>
            <a:r>
              <a:rPr lang="en-US" altLang="zh-CN" sz="2200" dirty="0">
                <a:highlight>
                  <a:srgbClr val="FFFF00"/>
                </a:highlight>
                <a:latin typeface="微软雅黑" panose="020B0503020204020204" pitchFamily="34" charset="-122"/>
                <a:ea typeface="微软雅黑" panose="020B0503020204020204" pitchFamily="34" charset="-122"/>
              </a:rPr>
              <a:t>backup, </a:t>
            </a:r>
            <a:r>
              <a:rPr lang="zh-CN" altLang="en-US" sz="2200" dirty="0">
                <a:highlight>
                  <a:srgbClr val="FFFF00"/>
                </a:highlight>
                <a:latin typeface="微软雅黑" panose="020B0503020204020204" pitchFamily="34" charset="-122"/>
                <a:ea typeface="微软雅黑" panose="020B0503020204020204" pitchFamily="34" charset="-122"/>
              </a:rPr>
              <a:t>重启手工 </a:t>
            </a:r>
            <a:r>
              <a:rPr lang="en-US" altLang="zh-CN" sz="2200" dirty="0">
                <a:highlight>
                  <a:srgbClr val="FFFF00"/>
                </a:highlight>
                <a:latin typeface="微软雅黑" panose="020B0503020204020204" pitchFamily="34" charset="-122"/>
                <a:ea typeface="微软雅黑" panose="020B0503020204020204" pitchFamily="34" charset="-122"/>
              </a:rPr>
              <a:t>restore???</a:t>
            </a:r>
          </a:p>
          <a:p>
            <a:pPr lvl="2"/>
            <a:r>
              <a:rPr lang="zh-CN" altLang="en-US" sz="2200" dirty="0">
                <a:latin typeface="微软雅黑" panose="020B0503020204020204" pitchFamily="34" charset="-122"/>
                <a:ea typeface="微软雅黑" panose="020B0503020204020204" pitchFamily="34" charset="-122"/>
              </a:rPr>
              <a:t>必须至少选到 </a:t>
            </a:r>
            <a:r>
              <a:rPr lang="en-US" altLang="zh-CN" sz="2200" dirty="0">
                <a:latin typeface="微软雅黑" panose="020B0503020204020204" pitchFamily="34" charset="-122"/>
                <a:ea typeface="微软雅黑" panose="020B0503020204020204" pitchFamily="34" charset="-122"/>
              </a:rPr>
              <a:t>US</a:t>
            </a: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到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数据铺底时间很长 </a:t>
            </a:r>
            <a:r>
              <a:rPr lang="en-US" altLang="zh-CN" sz="2200" dirty="0">
                <a:latin typeface="微软雅黑" panose="020B0503020204020204" pitchFamily="34" charset="-122"/>
                <a:ea typeface="微软雅黑" panose="020B0503020204020204" pitchFamily="34" charset="-122"/>
              </a:rPr>
              <a:t>90</a:t>
            </a:r>
            <a:r>
              <a:rPr lang="zh-CN" altLang="en-US" sz="2200" dirty="0">
                <a:latin typeface="微软雅黑" panose="020B0503020204020204" pitchFamily="34" charset="-122"/>
                <a:ea typeface="微软雅黑" panose="020B0503020204020204" pitchFamily="34" charset="-122"/>
              </a:rPr>
              <a:t>分钟</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经测试功能就绪支持 </a:t>
            </a:r>
            <a:r>
              <a:rPr lang="en-US" sz="2200" dirty="0" err="1">
                <a:latin typeface="微软雅黑" panose="020B0503020204020204" pitchFamily="34" charset="-122"/>
                <a:ea typeface="微软雅黑" panose="020B0503020204020204" pitchFamily="34" charset="-122"/>
              </a:rPr>
              <a:t>Redi</a:t>
            </a:r>
            <a:r>
              <a:rPr lang="en-US" altLang="zh-CN" sz="2200" dirty="0" err="1">
                <a:latin typeface="微软雅黑" panose="020B0503020204020204" pitchFamily="34" charset="-122"/>
                <a:ea typeface="微软雅黑" panose="020B0503020204020204" pitchFamily="34" charset="-122"/>
              </a:rPr>
              <a:t>Search</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向量检索</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调用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平均时长 </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秒</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笔</a:t>
            </a:r>
            <a:endParaRPr lang="en-US" altLang="zh-CN" sz="22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838200" y="803665"/>
            <a:ext cx="10515600" cy="5970359"/>
          </a:xfrm>
        </p:spPr>
        <p:txBody>
          <a:bodyPr>
            <a:normAutofit fontScale="25000" lnSpcReduction="20000"/>
          </a:bodyPr>
          <a:lstStyle/>
          <a:p>
            <a:r>
              <a:rPr lang="en-US" altLang="zh-CN" sz="6400" b="1" dirty="0" err="1">
                <a:latin typeface="微软雅黑" panose="020B0503020204020204" pitchFamily="34" charset="-122"/>
                <a:ea typeface="微软雅黑" panose="020B0503020204020204" pitchFamily="34" charset="-122"/>
              </a:rPr>
              <a:t>Qdrant</a:t>
            </a:r>
            <a:endParaRPr lang="en-US" altLang="zh-CN" sz="6400" b="1" dirty="0">
              <a:latin typeface="微软雅黑" panose="020B0503020204020204" pitchFamily="34" charset="-122"/>
              <a:ea typeface="微软雅黑" panose="020B0503020204020204" pitchFamily="34" charset="-122"/>
            </a:endParaRPr>
          </a:p>
          <a:p>
            <a:pPr lvl="1"/>
            <a:r>
              <a:rPr lang="zh-CN" altLang="en-US" sz="48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8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8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48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支持索引</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2"/>
            <a:r>
              <a:rPr lang="zh-CN" altLang="en-US" sz="4800" b="1" dirty="0">
                <a:solidFill>
                  <a:srgbClr val="FF0000"/>
                </a:solidFill>
                <a:latin typeface="微软雅黑" panose="020B0503020204020204" pitchFamily="34" charset="-122"/>
                <a:ea typeface="微软雅黑" panose="020B0503020204020204" pitchFamily="34" charset="-122"/>
              </a:rPr>
              <a:t>默认仅支持内存 </a:t>
            </a:r>
            <a:r>
              <a:rPr lang="en-US" altLang="zh-CN" sz="4800" b="1" dirty="0">
                <a:solidFill>
                  <a:srgbClr val="FF0000"/>
                </a:solidFill>
                <a:latin typeface="微软雅黑" panose="020B0503020204020204" pitchFamily="34" charset="-122"/>
                <a:ea typeface="微软雅黑" panose="020B0503020204020204" pitchFamily="34" charset="-122"/>
              </a:rPr>
              <a:t>HNSW </a:t>
            </a:r>
            <a:r>
              <a:rPr lang="zh-CN" altLang="en-US" sz="4800" b="1" dirty="0">
                <a:solidFill>
                  <a:srgbClr val="FF0000"/>
                </a:solidFill>
                <a:latin typeface="微软雅黑" panose="020B0503020204020204" pitchFamily="34" charset="-122"/>
                <a:ea typeface="微软雅黑" panose="020B0503020204020204" pitchFamily="34" charset="-122"/>
              </a:rPr>
              <a:t>索引（足矣）</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 </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a:t>
            </a:r>
            <a:r>
              <a:rPr lang="en-US" sz="3600" dirty="0" err="1">
                <a:latin typeface="微软雅黑" panose="020B0503020204020204" pitchFamily="34" charset="-122"/>
                <a:ea typeface="微软雅黑" panose="020B0503020204020204" pitchFamily="34" charset="-122"/>
                <a:hlinkClick r:id="rId2"/>
              </a:rPr>
              <a:t>qdrant：Qdrant</a:t>
            </a:r>
            <a:r>
              <a:rPr lang="en-US" sz="3600" dirty="0">
                <a:latin typeface="微软雅黑" panose="020B0503020204020204" pitchFamily="34" charset="-122"/>
                <a:ea typeface="微软雅黑" panose="020B0503020204020204" pitchFamily="34" charset="-122"/>
                <a:hlinkClick r:id="rId2"/>
              </a:rPr>
              <a:t> - </a:t>
            </a:r>
            <a:r>
              <a:rPr lang="zh-CN" altLang="en-US" sz="3600" dirty="0">
                <a:latin typeface="微软雅黑" panose="020B0503020204020204" pitchFamily="34" charset="-122"/>
                <a:ea typeface="微软雅黑" panose="020B0503020204020204" pitchFamily="34" charset="-122"/>
                <a:hlinkClick r:id="rId2"/>
              </a:rPr>
              <a:t>用于下一代 </a:t>
            </a:r>
            <a:r>
              <a:rPr lang="en-US" sz="3600" dirty="0">
                <a:latin typeface="微软雅黑" panose="020B0503020204020204" pitchFamily="34" charset="-122"/>
                <a:ea typeface="微软雅黑" panose="020B0503020204020204" pitchFamily="34" charset="-122"/>
                <a:hlinkClick r:id="rId2"/>
              </a:rPr>
              <a:t>AI </a:t>
            </a:r>
            <a:r>
              <a:rPr lang="zh-CN" altLang="en-US" sz="3600" dirty="0">
                <a:latin typeface="微软雅黑" panose="020B0503020204020204" pitchFamily="34" charset="-122"/>
                <a:ea typeface="微软雅黑" panose="020B0503020204020204" pitchFamily="34" charset="-122"/>
                <a:hlinkClick r:id="rId2"/>
              </a:rPr>
              <a:t>应用程序的矢量数据库。也可在云中使用 </a:t>
            </a:r>
            <a:r>
              <a:rPr lang="en-US" sz="3600" dirty="0">
                <a:latin typeface="微软雅黑" panose="020B0503020204020204" pitchFamily="34" charset="-122"/>
                <a:ea typeface="微软雅黑" panose="020B0503020204020204" pitchFamily="34" charset="-122"/>
                <a:hlinkClick r:id="rId2"/>
              </a:rPr>
              <a:t>https://cloud.qdrant.io/ (github.com)</a:t>
            </a:r>
            <a:endParaRPr lang="en-US" altLang="zh-CN" sz="4000" b="1" dirty="0">
              <a:latin typeface="微软雅黑" panose="020B0503020204020204" pitchFamily="34" charset="-122"/>
              <a:ea typeface="微软雅黑" panose="020B0503020204020204" pitchFamily="34" charset="-122"/>
            </a:endParaRPr>
          </a:p>
          <a:p>
            <a:r>
              <a:rPr lang="en-US" altLang="zh-CN" sz="6400" b="1" dirty="0" err="1">
                <a:latin typeface="微软雅黑" panose="020B0503020204020204" pitchFamily="34" charset="-122"/>
                <a:ea typeface="微软雅黑" panose="020B0503020204020204" pitchFamily="34" charset="-122"/>
              </a:rPr>
              <a:t>PostgresSQL</a:t>
            </a:r>
            <a:endParaRPr lang="en-US" altLang="zh-CN" sz="6400" b="1" dirty="0">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开源传统关系数据库</a:t>
            </a:r>
            <a:r>
              <a:rPr lang="zh-CN" altLang="en-US" sz="4000" dirty="0">
                <a:highlight>
                  <a:srgbClr val="FFFF00"/>
                </a:highlight>
                <a:latin typeface="微软雅黑" panose="020B0503020204020204" pitchFamily="34" charset="-122"/>
                <a:ea typeface="微软雅黑" panose="020B0503020204020204" pitchFamily="34" charset="-122"/>
              </a:rPr>
              <a:t>加持 </a:t>
            </a:r>
            <a:r>
              <a:rPr lang="en-US" altLang="zh-CN" sz="4000" dirty="0" err="1">
                <a:highlight>
                  <a:srgbClr val="FFFF00"/>
                </a:highlight>
                <a:latin typeface="微软雅黑" panose="020B0503020204020204" pitchFamily="34" charset="-122"/>
                <a:ea typeface="微软雅黑" panose="020B0503020204020204" pitchFamily="34" charset="-122"/>
              </a:rPr>
              <a:t>PgVector</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扩展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支持索引</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L2 distance: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vector_l2_ops</a:t>
            </a:r>
          </a:p>
          <a:p>
            <a:pPr lvl="2"/>
            <a:r>
              <a:rPr lang="en-US" altLang="zh-CN" sz="4000" dirty="0">
                <a:latin typeface="微软雅黑" panose="020B0503020204020204" pitchFamily="34" charset="-122"/>
                <a:ea typeface="微软雅黑" panose="020B0503020204020204" pitchFamily="34" charset="-122"/>
              </a:rPr>
              <a:t>Inner product: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vector_ip_ops</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Cosine distance: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vector_cosine_ops</a:t>
            </a:r>
            <a:endParaRPr lang="en-US" altLang="zh-CN" sz="4000" dirty="0">
              <a:latin typeface="微软雅黑" panose="020B0503020204020204" pitchFamily="34" charset="-122"/>
              <a:ea typeface="微软雅黑" panose="020B0503020204020204" pitchFamily="34" charset="-122"/>
            </a:endParaRP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000" dirty="0">
                <a:latin typeface="微软雅黑" panose="020B0503020204020204" pitchFamily="34" charset="-122"/>
                <a:ea typeface="微软雅黑" panose="020B0503020204020204" pitchFamily="34" charset="-122"/>
              </a:rPr>
              <a:t>其他相关</a:t>
            </a:r>
            <a:endParaRPr lang="en-US" altLang="zh-CN"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 Open-source vector similarity search for Postgres --- </a:t>
            </a:r>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pgvector：Postgres</a:t>
            </a:r>
            <a:r>
              <a:rPr lang="en-US" sz="4000" dirty="0">
                <a:latin typeface="微软雅黑" panose="020B0503020204020204" pitchFamily="34" charset="-122"/>
                <a:ea typeface="微软雅黑" panose="020B0503020204020204" pitchFamily="34" charset="-122"/>
                <a:hlinkClick r:id="rId3"/>
              </a:rPr>
              <a:t> </a:t>
            </a:r>
            <a:r>
              <a:rPr lang="zh-CN" altLang="en-US" sz="4000" dirty="0">
                <a:latin typeface="微软雅黑" panose="020B0503020204020204" pitchFamily="34" charset="-122"/>
                <a:ea typeface="微软雅黑" panose="020B0503020204020204" pitchFamily="34" charset="-122"/>
                <a:hlinkClick r:id="rId3"/>
              </a:rPr>
              <a:t>的开源向量相似性搜索 </a:t>
            </a:r>
            <a:r>
              <a:rPr lang="en-US" altLang="zh-CN" sz="4000" dirty="0">
                <a:latin typeface="微软雅黑" panose="020B0503020204020204" pitchFamily="34" charset="-122"/>
                <a:ea typeface="微软雅黑" panose="020B0503020204020204" pitchFamily="34" charset="-122"/>
                <a:hlinkClick r:id="rId3"/>
              </a:rPr>
              <a:t>(</a:t>
            </a:r>
            <a:r>
              <a:rPr lang="en-US" sz="4000" dirty="0">
                <a:latin typeface="微软雅黑" panose="020B0503020204020204" pitchFamily="34" charset="-122"/>
                <a:ea typeface="微软雅黑" panose="020B0503020204020204" pitchFamily="34" charset="-122"/>
                <a:hlinkClick r:id="rId3"/>
              </a:rPr>
              <a:t>github.com)</a:t>
            </a:r>
            <a:endParaRPr lang="en-US" altLang="zh-CN" sz="4000" dirty="0">
              <a:latin typeface="微软雅黑" panose="020B0503020204020204" pitchFamily="34" charset="-122"/>
              <a:ea typeface="微软雅黑" panose="020B0503020204020204" pitchFamily="34" charset="-122"/>
            </a:endParaRPr>
          </a:p>
          <a:p>
            <a:r>
              <a:rPr lang="en-US" altLang="zh-CN" sz="6400" b="1" dirty="0">
                <a:latin typeface="微软雅黑" panose="020B0503020204020204" pitchFamily="34" charset="-122"/>
                <a:ea typeface="微软雅黑" panose="020B0503020204020204" pitchFamily="34" charset="-122"/>
              </a:rPr>
              <a:t>Redis</a:t>
            </a:r>
          </a:p>
          <a:p>
            <a:pPr lvl="1"/>
            <a:r>
              <a:rPr lang="zh-CN" altLang="en-US" sz="4000" dirty="0">
                <a:latin typeface="微软雅黑" panose="020B0503020204020204" pitchFamily="34" charset="-122"/>
                <a:ea typeface="微软雅黑" panose="020B0503020204020204" pitchFamily="34" charset="-122"/>
              </a:rPr>
              <a:t>开源 </a:t>
            </a:r>
            <a:r>
              <a:rPr lang="en-US" altLang="zh-CN" sz="4000" dirty="0">
                <a:latin typeface="微软雅黑" panose="020B0503020204020204" pitchFamily="34" charset="-122"/>
                <a:ea typeface="微软雅黑" panose="020B0503020204020204" pitchFamily="34" charset="-122"/>
              </a:rPr>
              <a:t>New/No SQL </a:t>
            </a:r>
            <a:r>
              <a:rPr lang="zh-CN" altLang="en-US" sz="4000" dirty="0">
                <a:highlight>
                  <a:srgbClr val="FFFF00"/>
                </a:highlight>
                <a:latin typeface="微软雅黑" panose="020B0503020204020204" pitchFamily="34" charset="-122"/>
                <a:ea typeface="微软雅黑" panose="020B0503020204020204" pitchFamily="34" charset="-122"/>
              </a:rPr>
              <a:t>加持 </a:t>
            </a:r>
            <a:r>
              <a:rPr lang="en-US" altLang="zh-CN" sz="4000" dirty="0" err="1">
                <a:highlight>
                  <a:srgbClr val="FFFF00"/>
                </a:highlight>
                <a:latin typeface="微软雅黑" panose="020B0503020204020204" pitchFamily="34" charset="-122"/>
                <a:ea typeface="微软雅黑" panose="020B0503020204020204" pitchFamily="34" charset="-122"/>
              </a:rPr>
              <a:t>RediSeach</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模块</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支持索引</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FLAT </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IVF_FLAT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HNSW (</a:t>
            </a:r>
            <a:r>
              <a:rPr lang="en-US" sz="4000" dirty="0">
                <a:latin typeface="微软雅黑" panose="020B0503020204020204" pitchFamily="34" charset="-122"/>
                <a:ea typeface="微软雅黑" panose="020B0503020204020204" pitchFamily="34" charset="-122"/>
              </a:rPr>
              <a:t>Hierarchical Small World Graph)</a:t>
            </a: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000" dirty="0">
                <a:latin typeface="微软雅黑" panose="020B0503020204020204" pitchFamily="34" charset="-122"/>
                <a:ea typeface="微软雅黑" panose="020B0503020204020204" pitchFamily="34" charset="-122"/>
              </a:rPr>
              <a:t>其他</a:t>
            </a:r>
            <a:endParaRPr lang="en-US" altLang="zh-CN" sz="4000" dirty="0">
              <a:latin typeface="微软雅黑" panose="020B0503020204020204" pitchFamily="34" charset="-122"/>
              <a:ea typeface="微软雅黑" panose="020B0503020204020204" pitchFamily="34" charset="-122"/>
            </a:endParaRPr>
          </a:p>
          <a:p>
            <a:pPr lvl="2"/>
            <a:r>
              <a:rPr lang="en-US" sz="3600" dirty="0">
                <a:latin typeface="微软雅黑" panose="020B0503020204020204" pitchFamily="34" charset="-122"/>
                <a:ea typeface="微软雅黑" panose="020B0503020204020204" pitchFamily="34" charset="-122"/>
                <a:hlinkClick r:id="rId4"/>
              </a:rPr>
              <a:t>Vector similarity | Redis --- </a:t>
            </a:r>
            <a:r>
              <a:rPr lang="zh-CN" altLang="en-US" sz="3600" dirty="0">
                <a:latin typeface="微软雅黑" panose="020B0503020204020204" pitchFamily="34" charset="-122"/>
                <a:ea typeface="微软雅黑" panose="020B0503020204020204" pitchFamily="34" charset="-122"/>
                <a:hlinkClick r:id="rId4"/>
              </a:rPr>
              <a:t>向量相似度 </a:t>
            </a:r>
            <a:r>
              <a:rPr lang="en-US" altLang="zh-CN" sz="3600" dirty="0">
                <a:latin typeface="微软雅黑" panose="020B0503020204020204" pitchFamily="34" charset="-122"/>
                <a:ea typeface="微软雅黑" panose="020B0503020204020204" pitchFamily="34" charset="-122"/>
                <a:hlinkClick r:id="rId4"/>
              </a:rPr>
              <a:t>|</a:t>
            </a:r>
            <a:r>
              <a:rPr lang="zh-CN" altLang="en-US" sz="3600" dirty="0">
                <a:latin typeface="微软雅黑" panose="020B0503020204020204" pitchFamily="34" charset="-122"/>
                <a:ea typeface="微软雅黑" panose="020B0503020204020204" pitchFamily="34" charset="-122"/>
                <a:hlinkClick r:id="rId4"/>
              </a:rPr>
              <a:t>雷迪斯</a:t>
            </a:r>
            <a:endParaRPr lang="en-US" altLang="zh-CN" sz="3600" dirty="0">
              <a:latin typeface="微软雅黑" panose="020B0503020204020204" pitchFamily="34" charset="-122"/>
              <a:ea typeface="微软雅黑" panose="020B0503020204020204" pitchFamily="34" charset="-122"/>
            </a:endParaRPr>
          </a:p>
          <a:p>
            <a:pPr lvl="1"/>
            <a:r>
              <a:rPr lang="zh-CN" altLang="en-US" sz="4000" b="1" dirty="0">
                <a:solidFill>
                  <a:srgbClr val="FF0000"/>
                </a:solidFill>
                <a:latin typeface="微软雅黑" panose="020B0503020204020204" pitchFamily="34" charset="-122"/>
                <a:ea typeface="微软雅黑" panose="020B0503020204020204" pitchFamily="34" charset="-122"/>
              </a:rPr>
              <a:t>内存数据库</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2"/>
            <a:r>
              <a:rPr lang="zh-CN" altLang="en-US" sz="40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2"/>
            <a:r>
              <a:rPr lang="zh-CN" altLang="en-US" sz="40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40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0"/>
            <a:ext cx="10515600" cy="868363"/>
          </a:xfrm>
        </p:spPr>
        <p:txBody>
          <a:bodyPr/>
          <a:lstStyle/>
          <a:p>
            <a:r>
              <a:rPr lang="zh-CN" altLang="en-US" b="1" dirty="0">
                <a:latin typeface="微软雅黑" panose="020B0503020204020204" pitchFamily="34" charset="-122"/>
                <a:ea typeface="微软雅黑" panose="020B0503020204020204" pitchFamily="34" charset="-122"/>
              </a:rPr>
              <a:t>研发工具</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727788"/>
            <a:ext cx="11913326" cy="6130212"/>
          </a:xfrm>
        </p:spPr>
        <p:txBody>
          <a:bodyPr>
            <a:normAutofit fontScale="25000" lnSpcReduction="20000"/>
          </a:bodyPr>
          <a:lstStyle/>
          <a:p>
            <a:r>
              <a:rPr lang="en-US" altLang="zh-CN" sz="8000" b="1" dirty="0">
                <a:latin typeface="微软雅黑" panose="020B0503020204020204" pitchFamily="34" charset="-122"/>
                <a:ea typeface="微软雅黑" panose="020B0503020204020204" pitchFamily="34" charset="-122"/>
              </a:rPr>
              <a:t>.</a:t>
            </a:r>
            <a:r>
              <a:rPr lang="en-US" altLang="zh-CN" sz="5600" b="1" dirty="0">
                <a:latin typeface="微软雅黑" panose="020B0503020204020204" pitchFamily="34" charset="-122"/>
                <a:ea typeface="微软雅黑" panose="020B0503020204020204" pitchFamily="34" charset="-122"/>
              </a:rPr>
              <a:t>NET </a:t>
            </a:r>
            <a:r>
              <a:rPr lang="zh-CN" altLang="en-US" sz="5600" b="1" dirty="0">
                <a:latin typeface="微软雅黑" panose="020B0503020204020204" pitchFamily="34" charset="-122"/>
                <a:ea typeface="微软雅黑" panose="020B0503020204020204" pitchFamily="34" charset="-122"/>
              </a:rPr>
              <a:t>技术栈 </a:t>
            </a:r>
            <a:r>
              <a:rPr lang="en-US" altLang="zh-CN" sz="5600" b="1" dirty="0">
                <a:latin typeface="微软雅黑" panose="020B0503020204020204" pitchFamily="34" charset="-122"/>
                <a:ea typeface="微软雅黑" panose="020B0503020204020204" pitchFamily="34" charset="-122"/>
              </a:rPr>
              <a:t>+ VS 2022 + Local + Windows </a:t>
            </a:r>
            <a:r>
              <a:rPr lang="zh-CN" altLang="en-US" sz="5600" b="1" dirty="0">
                <a:latin typeface="微软雅黑" panose="020B0503020204020204" pitchFamily="34" charset="-122"/>
                <a:ea typeface="微软雅黑" panose="020B0503020204020204" pitchFamily="34" charset="-122"/>
              </a:rPr>
              <a:t>（运行时：</a:t>
            </a:r>
            <a:r>
              <a:rPr lang="en-US" altLang="zh-CN" sz="5600" b="1" dirty="0">
                <a:latin typeface="微软雅黑" panose="020B0503020204020204" pitchFamily="34" charset="-122"/>
                <a:ea typeface="微软雅黑" panose="020B0503020204020204" pitchFamily="34" charset="-122"/>
              </a:rPr>
              <a:t>Linux</a:t>
            </a:r>
            <a:r>
              <a:rPr lang="zh-CN" altLang="en-US" sz="5600" b="1" dirty="0">
                <a:latin typeface="微软雅黑" panose="020B0503020204020204" pitchFamily="34" charset="-122"/>
                <a:ea typeface="微软雅黑" panose="020B0503020204020204" pitchFamily="34" charset="-122"/>
              </a:rPr>
              <a:t>）（主要用于向量检索性能测试）</a:t>
            </a:r>
            <a:endParaRPr lang="en-US" altLang="zh-CN" sz="56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用于封装 </a:t>
            </a:r>
            <a:r>
              <a:rPr lang="en-US" altLang="zh-CN" sz="4800" dirty="0" err="1">
                <a:highlight>
                  <a:srgbClr val="FFFF00"/>
                </a:highlight>
                <a:latin typeface="微软雅黑" panose="020B0503020204020204" pitchFamily="34" charset="-122"/>
                <a:ea typeface="微软雅黑" panose="020B0503020204020204" pitchFamily="34" charset="-122"/>
              </a:rPr>
              <a:t>WebApi</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压测、</a:t>
            </a:r>
            <a:r>
              <a:rPr lang="en-US" sz="4800" dirty="0" err="1">
                <a:highlight>
                  <a:srgbClr val="FFFF00"/>
                </a:highlight>
                <a:latin typeface="微软雅黑" panose="020B0503020204020204" pitchFamily="34" charset="-122"/>
                <a:ea typeface="微软雅黑" panose="020B0503020204020204" pitchFamily="34" charset="-122"/>
              </a:rPr>
              <a:t>BenchmarkDotNet</a:t>
            </a:r>
            <a:r>
              <a:rPr lang="en-US"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单元性能测试</a:t>
            </a:r>
            <a:endParaRPr lang="en-US" altLang="zh-CN" sz="4800" dirty="0">
              <a:highlight>
                <a:srgbClr val="FFFF00"/>
              </a:highlight>
              <a:latin typeface="微软雅黑" panose="020B0503020204020204" pitchFamily="34" charset="-122"/>
              <a:ea typeface="微软雅黑" panose="020B0503020204020204" pitchFamily="34" charset="-122"/>
            </a:endParaRPr>
          </a:p>
          <a:p>
            <a:pPr lvl="1"/>
            <a:r>
              <a:rPr lang="en-US" altLang="zh-CN" sz="4800" dirty="0" err="1">
                <a:latin typeface="微软雅黑" panose="020B0503020204020204" pitchFamily="34" charset="-122"/>
                <a:ea typeface="微软雅黑" panose="020B0503020204020204" pitchFamily="34" charset="-122"/>
              </a:rPr>
              <a:t>PgSQL</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向量数据库访问 </a:t>
            </a:r>
            <a:r>
              <a:rPr lang="en-US" altLang="zh-CN" sz="4800" dirty="0" err="1">
                <a:latin typeface="微软雅黑" panose="020B0503020204020204" pitchFamily="34" charset="-122"/>
                <a:ea typeface="微软雅黑" panose="020B0503020204020204" pitchFamily="34" charset="-122"/>
              </a:rPr>
              <a:t>Nuget</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rPr>
              <a:t>Npgsql</a:t>
            </a:r>
            <a:endParaRPr lang="en-US" sz="4800" dirty="0">
              <a:latin typeface="微软雅黑" panose="020B0503020204020204" pitchFamily="34" charset="-122"/>
              <a:ea typeface="微软雅黑" panose="020B0503020204020204" pitchFamily="34" charset="-122"/>
            </a:endParaRPr>
          </a:p>
          <a:p>
            <a:pPr marL="1143000" lvl="3">
              <a:spcBef>
                <a:spcPts val="1000"/>
              </a:spcBef>
            </a:pPr>
            <a:r>
              <a:rPr lang="en-US" altLang="zh-CN" sz="4800" dirty="0" err="1">
                <a:latin typeface="微软雅黑" panose="020B0503020204020204" pitchFamily="34" charset="-122"/>
                <a:ea typeface="微软雅黑" panose="020B0503020204020204" pitchFamily="34" charset="-122"/>
              </a:rPr>
              <a:t>PgVector</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en-US" altLang="zh-CN" sz="4800" dirty="0" err="1">
                <a:latin typeface="微软雅黑" panose="020B0503020204020204" pitchFamily="34" charset="-122"/>
                <a:ea typeface="微软雅黑" panose="020B0503020204020204" pitchFamily="34" charset="-122"/>
              </a:rPr>
              <a:t>RediSearch</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向量数据索引访问 </a:t>
            </a:r>
            <a:r>
              <a:rPr lang="en-US" altLang="zh-CN" sz="4800" dirty="0" err="1">
                <a:latin typeface="微软雅黑" panose="020B0503020204020204" pitchFamily="34" charset="-122"/>
                <a:ea typeface="微软雅黑" panose="020B0503020204020204" pitchFamily="34" charset="-122"/>
              </a:rPr>
              <a:t>Nuget</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highlight>
                  <a:srgbClr val="FFFF00"/>
                </a:highlight>
                <a:latin typeface="微软雅黑" panose="020B0503020204020204" pitchFamily="34" charset="-122"/>
                <a:ea typeface="微软雅黑" panose="020B0503020204020204" pitchFamily="34" charset="-122"/>
              </a:rPr>
              <a:t>NRedisStack</a:t>
            </a:r>
            <a:endParaRPr lang="en-US" sz="48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rPr>
              <a:t>StackExchange.Redis</a:t>
            </a:r>
            <a:r>
              <a:rPr lang="en-US"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800" dirty="0">
                <a:latin typeface="微软雅黑" panose="020B0503020204020204" pitchFamily="34" charset="-122"/>
                <a:ea typeface="微软雅黑" panose="020B0503020204020204" pitchFamily="34" charset="-122"/>
              </a:rPr>
              <a:t>31</a:t>
            </a:r>
            <a:r>
              <a:rPr lang="zh-CN" altLang="en-US" sz="4800" dirty="0">
                <a:latin typeface="微软雅黑" panose="020B0503020204020204" pitchFamily="34" charset="-122"/>
                <a:ea typeface="微软雅黑" panose="020B0503020204020204" pitchFamily="34" charset="-122"/>
              </a:rPr>
              <a:t>字节</a:t>
            </a:r>
            <a:r>
              <a:rPr lang="en-US" altLang="zh-CN" sz="4800" dirty="0">
                <a:latin typeface="微软雅黑" panose="020B0503020204020204" pitchFamily="34" charset="-122"/>
                <a:ea typeface="微软雅黑" panose="020B0503020204020204" pitchFamily="34" charset="-122"/>
              </a:rPr>
              <a:t>?</a:t>
            </a:r>
            <a:r>
              <a:rPr lang="zh-CN" altLang="en-US" sz="4800" dirty="0">
                <a:latin typeface="微软雅黑" panose="020B0503020204020204" pitchFamily="34" charset="-122"/>
                <a:ea typeface="微软雅黑" panose="020B0503020204020204" pitchFamily="34" charset="-122"/>
              </a:rPr>
              <a: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en-US" altLang="zh-CN" sz="5600" dirty="0" err="1">
                <a:latin typeface="微软雅黑" panose="020B0503020204020204" pitchFamily="34" charset="-122"/>
                <a:ea typeface="微软雅黑" panose="020B0503020204020204" pitchFamily="34" charset="-122"/>
              </a:rPr>
              <a:t>Qdrant</a:t>
            </a:r>
            <a:r>
              <a:rPr lang="en-US" altLang="zh-CN" sz="5600" dirty="0">
                <a:latin typeface="微软雅黑" panose="020B0503020204020204" pitchFamily="34" charset="-122"/>
                <a:ea typeface="微软雅黑" panose="020B0503020204020204" pitchFamily="34" charset="-122"/>
              </a:rPr>
              <a:t> </a:t>
            </a:r>
          </a:p>
          <a:p>
            <a:pPr marL="1143000" lvl="3">
              <a:spcBef>
                <a:spcPts val="1000"/>
              </a:spcBef>
            </a:pPr>
            <a:r>
              <a:rPr lang="zh-CN" altLang="en-US" sz="4800" dirty="0">
                <a:latin typeface="微软雅黑" panose="020B0503020204020204" pitchFamily="34" charset="-122"/>
                <a:ea typeface="微软雅黑" panose="020B0503020204020204" pitchFamily="34" charset="-122"/>
              </a:rPr>
              <a:t>修改了 </a:t>
            </a:r>
            <a:r>
              <a:rPr lang="en-US" altLang="zh-CN" sz="4800" dirty="0">
                <a:latin typeface="微软雅黑" panose="020B0503020204020204" pitchFamily="34" charset="-122"/>
                <a:ea typeface="微软雅黑" panose="020B0503020204020204" pitchFamily="34" charset="-122"/>
              </a:rPr>
              <a:t>SK </a:t>
            </a:r>
            <a:r>
              <a:rPr lang="en-US" sz="4800" dirty="0" err="1">
                <a:latin typeface="微软雅黑" panose="020B0503020204020204" pitchFamily="34" charset="-122"/>
                <a:ea typeface="微软雅黑" panose="020B0503020204020204" pitchFamily="34" charset="-122"/>
              </a:rPr>
              <a:t>QdrantVectorDbClient</a:t>
            </a:r>
            <a:r>
              <a:rPr lang="zh-CN" altLang="en-US" sz="4800" dirty="0">
                <a:latin typeface="微软雅黑" panose="020B0503020204020204" pitchFamily="34" charset="-122"/>
                <a:ea typeface="微软雅黑" panose="020B0503020204020204" pitchFamily="34" charset="-122"/>
              </a:rPr>
              <a:t>源码实现 </a:t>
            </a:r>
            <a:r>
              <a:rPr lang="en-US" altLang="zh-CN" sz="4800" dirty="0">
                <a:latin typeface="微软雅黑" panose="020B0503020204020204" pitchFamily="34" charset="-122"/>
                <a:ea typeface="微软雅黑" panose="020B0503020204020204" pitchFamily="34" charset="-122"/>
              </a:rPr>
              <a:t>HTTP/Rest </a:t>
            </a:r>
            <a:r>
              <a:rPr lang="zh-CN" altLang="en-US" sz="4800" dirty="0">
                <a:latin typeface="微软雅黑" panose="020B0503020204020204" pitchFamily="34" charset="-122"/>
                <a:ea typeface="微软雅黑" panose="020B0503020204020204" pitchFamily="34" charset="-122"/>
              </a:rPr>
              <a:t>远程向量检索调用</a:t>
            </a:r>
            <a:endParaRPr lang="en-US" altLang="zh-CN" sz="4800" dirty="0">
              <a:latin typeface="微软雅黑" panose="020B0503020204020204" pitchFamily="34" charset="-122"/>
              <a:ea typeface="微软雅黑" panose="020B0503020204020204" pitchFamily="34" charset="-122"/>
            </a:endParaRPr>
          </a:p>
          <a:p>
            <a:pPr marL="1600200" lvl="4">
              <a:spcBef>
                <a:spcPts val="1000"/>
              </a:spcBef>
            </a:pPr>
            <a:r>
              <a:rPr lang="en-US" altLang="zh-CN" sz="4800" dirty="0">
                <a:highlight>
                  <a:srgbClr val="FFFF00"/>
                </a:highlight>
                <a:latin typeface="微软雅黑" panose="020B0503020204020204" pitchFamily="34" charset="-122"/>
                <a:ea typeface="微软雅黑" panose="020B0503020204020204" pitchFamily="34" charset="-122"/>
              </a:rPr>
              <a:t>SK </a:t>
            </a:r>
            <a:r>
              <a:rPr lang="zh-CN" altLang="en-US" sz="4800" dirty="0">
                <a:highlight>
                  <a:srgbClr val="FFFF00"/>
                </a:highlight>
                <a:latin typeface="微软雅黑" panose="020B0503020204020204" pitchFamily="34" charset="-122"/>
                <a:ea typeface="微软雅黑" panose="020B0503020204020204" pitchFamily="34" charset="-122"/>
              </a:rPr>
              <a:t>不支持</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zh-CN" altLang="en-US" sz="4800" dirty="0">
                <a:highlight>
                  <a:srgbClr val="FFFF00"/>
                </a:highlight>
                <a:latin typeface="微软雅黑" panose="020B0503020204020204" pitchFamily="34" charset="-122"/>
                <a:ea typeface="微软雅黑" panose="020B0503020204020204" pitchFamily="34" charset="-122"/>
              </a:rPr>
              <a:t>调用 </a:t>
            </a:r>
            <a:r>
              <a:rPr lang="en-US" altLang="zh-CN" sz="4800" dirty="0" err="1">
                <a:highlight>
                  <a:srgbClr val="FFFF00"/>
                </a:highlight>
                <a:latin typeface="微软雅黑" panose="020B0503020204020204" pitchFamily="34" charset="-122"/>
                <a:ea typeface="微软雅黑" panose="020B0503020204020204" pitchFamily="34" charset="-122"/>
              </a:rPr>
              <a:t>Qdrant</a:t>
            </a:r>
            <a:r>
              <a:rPr lang="zh-CN" altLang="en-US" sz="4800" dirty="0">
                <a:highlight>
                  <a:srgbClr val="FFFF00"/>
                </a:highlight>
                <a:latin typeface="微软雅黑" panose="020B0503020204020204" pitchFamily="34" charset="-122"/>
                <a:ea typeface="微软雅黑" panose="020B0503020204020204" pitchFamily="34" charset="-122"/>
              </a:rPr>
              <a:t>，</a:t>
            </a:r>
            <a:r>
              <a:rPr lang="en-US" altLang="zh-CN" sz="4800" dirty="0" err="1">
                <a:highlight>
                  <a:srgbClr val="FFFF00"/>
                </a:highlight>
                <a:latin typeface="微软雅黑" panose="020B0503020204020204" pitchFamily="34" charset="-122"/>
                <a:ea typeface="微软雅黑" panose="020B0503020204020204" pitchFamily="34" charset="-122"/>
              </a:rPr>
              <a:t>Github</a:t>
            </a:r>
            <a:r>
              <a:rPr lang="en-US" altLang="zh-CN" sz="4800" dirty="0">
                <a:highlight>
                  <a:srgbClr val="FFFF00"/>
                </a:highlight>
                <a:latin typeface="微软雅黑" panose="020B0503020204020204" pitchFamily="34" charset="-122"/>
                <a:ea typeface="微软雅黑" panose="020B0503020204020204" pitchFamily="34" charset="-122"/>
              </a:rPr>
              <a:t> issues</a:t>
            </a:r>
            <a:r>
              <a:rPr lang="zh-CN" altLang="en-US" sz="4800" dirty="0">
                <a:highlight>
                  <a:srgbClr val="FFFF00"/>
                </a:highlight>
                <a:latin typeface="微软雅黑" panose="020B0503020204020204" pitchFamily="34" charset="-122"/>
                <a:ea typeface="微软雅黑" panose="020B0503020204020204" pitchFamily="34" charset="-122"/>
              </a:rPr>
              <a:t>：待 </a:t>
            </a:r>
            <a:r>
              <a:rPr lang="en-US" altLang="zh-CN" sz="4800" dirty="0" err="1">
                <a:highlight>
                  <a:srgbClr val="FFFF00"/>
                </a:highlight>
                <a:latin typeface="微软雅黑" panose="020B0503020204020204" pitchFamily="34" charset="-122"/>
                <a:ea typeface="微软雅黑" panose="020B0503020204020204" pitchFamily="34" charset="-122"/>
              </a:rPr>
              <a:t>Qdrant</a:t>
            </a:r>
            <a:r>
              <a:rPr lang="en-US" altLang="zh-CN" sz="4800" dirty="0">
                <a:highlight>
                  <a:srgbClr val="FFFF00"/>
                </a:highlight>
                <a:latin typeface="微软雅黑" panose="020B0503020204020204" pitchFamily="34" charset="-122"/>
                <a:ea typeface="微软雅黑" panose="020B0503020204020204" pitchFamily="34" charset="-122"/>
              </a:rPr>
              <a:t> </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en-US" altLang="zh-CN" sz="4800" dirty="0">
                <a:highlight>
                  <a:srgbClr val="FFFF00"/>
                </a:highlight>
                <a:latin typeface="微软雅黑" panose="020B0503020204020204" pitchFamily="34" charset="-122"/>
                <a:ea typeface="微软雅黑" panose="020B0503020204020204" pitchFamily="34" charset="-122"/>
              </a:rPr>
              <a:t> GA</a:t>
            </a:r>
            <a:r>
              <a:rPr lang="zh-CN" altLang="en-US" sz="4800" dirty="0">
                <a:highlight>
                  <a:srgbClr val="FFFF00"/>
                </a:highlight>
                <a:latin typeface="微软雅黑" panose="020B0503020204020204" pitchFamily="34" charset="-122"/>
                <a:ea typeface="微软雅黑" panose="020B0503020204020204" pitchFamily="34" charset="-122"/>
              </a:rPr>
              <a:t>后排产</a:t>
            </a:r>
            <a:endParaRPr lang="en-US" altLang="zh-CN" sz="48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800" dirty="0">
                <a:latin typeface="微软雅黑" panose="020B0503020204020204" pitchFamily="34" charset="-122"/>
                <a:ea typeface="微软雅黑" panose="020B0503020204020204" pitchFamily="34" charset="-122"/>
              </a:rPr>
              <a:t>自行引用流行的 </a:t>
            </a:r>
            <a:r>
              <a:rPr lang="en-US" altLang="zh-CN" sz="4800" dirty="0" err="1">
                <a:latin typeface="微软雅黑" panose="020B0503020204020204" pitchFamily="34" charset="-122"/>
                <a:ea typeface="微软雅黑" panose="020B0503020204020204" pitchFamily="34" charset="-122"/>
              </a:rPr>
              <a:t>Grpc</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Nuget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实现 </a:t>
            </a:r>
            <a:r>
              <a:rPr lang="en-US" altLang="zh-CN" sz="4800" dirty="0" err="1">
                <a:latin typeface="微软雅黑" panose="020B0503020204020204" pitchFamily="34" charset="-122"/>
                <a:ea typeface="微软雅黑" panose="020B0503020204020204" pitchFamily="34" charset="-122"/>
              </a:rPr>
              <a:t>Grpc</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远程向量检索调用 </a:t>
            </a:r>
            <a:endParaRPr lang="en-US" altLang="zh-CN" sz="4800" dirty="0">
              <a:latin typeface="微软雅黑" panose="020B0503020204020204" pitchFamily="34" charset="-122"/>
              <a:ea typeface="微软雅黑" panose="020B0503020204020204" pitchFamily="34" charset="-122"/>
            </a:endParaRPr>
          </a:p>
          <a:p>
            <a:pPr marL="1600200" lvl="4">
              <a:spcBef>
                <a:spcPts val="1000"/>
              </a:spcBef>
            </a:pPr>
            <a:r>
              <a:rPr lang="en-US" altLang="zh-CN" sz="4800" dirty="0" err="1">
                <a:highlight>
                  <a:srgbClr val="FFFF00"/>
                </a:highlight>
                <a:latin typeface="微软雅黑" panose="020B0503020204020204" pitchFamily="34" charset="-122"/>
                <a:ea typeface="微软雅黑" panose="020B0503020204020204" pitchFamily="34" charset="-122"/>
              </a:rPr>
              <a:t>Qdrant</a:t>
            </a:r>
            <a:r>
              <a:rPr lang="en-US" altLang="zh-CN" sz="4800" dirty="0">
                <a:highlight>
                  <a:srgbClr val="FFFF00"/>
                </a:highlight>
                <a:latin typeface="微软雅黑" panose="020B0503020204020204" pitchFamily="34" charset="-122"/>
                <a:ea typeface="微软雅黑" panose="020B0503020204020204" pitchFamily="34" charset="-122"/>
              </a:rPr>
              <a:t> GRPC </a:t>
            </a:r>
            <a:r>
              <a:rPr lang="zh-CN" altLang="en-US" sz="4800" dirty="0">
                <a:highlight>
                  <a:srgbClr val="FFFF00"/>
                </a:highlight>
                <a:latin typeface="微软雅黑" panose="020B0503020204020204" pitchFamily="34" charset="-122"/>
                <a:ea typeface="微软雅黑" panose="020B0503020204020204" pitchFamily="34" charset="-122"/>
              </a:rPr>
              <a:t>接口尚未</a:t>
            </a:r>
            <a:r>
              <a:rPr lang="en-US" altLang="zh-CN" sz="4800" dirty="0">
                <a:highlight>
                  <a:srgbClr val="FFFF00"/>
                </a:highlight>
                <a:latin typeface="微软雅黑" panose="020B0503020204020204" pitchFamily="34" charset="-122"/>
                <a:ea typeface="微软雅黑" panose="020B0503020204020204" pitchFamily="34" charset="-122"/>
              </a:rPr>
              <a:t>GA</a:t>
            </a:r>
            <a:r>
              <a:rPr lang="zh-CN" altLang="en-US" sz="4800" dirty="0">
                <a:latin typeface="微软雅黑" panose="020B0503020204020204" pitchFamily="34" charset="-122"/>
                <a:ea typeface="微软雅黑" panose="020B0503020204020204" pitchFamily="34" charset="-122"/>
              </a:rPr>
              <a:t>，但</a:t>
            </a:r>
            <a:r>
              <a:rPr lang="en-US" altLang="zh-CN" sz="4800" dirty="0" err="1">
                <a:latin typeface="微软雅黑" panose="020B0503020204020204" pitchFamily="34" charset="-122"/>
                <a:ea typeface="微软雅黑" panose="020B0503020204020204" pitchFamily="34" charset="-122"/>
              </a:rPr>
              <a:t>Github</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组织的其他语言</a:t>
            </a:r>
            <a:r>
              <a:rPr lang="en-US" altLang="zh-CN" sz="4800" dirty="0">
                <a:latin typeface="微软雅黑" panose="020B0503020204020204" pitchFamily="34" charset="-122"/>
                <a:ea typeface="微软雅黑" panose="020B0503020204020204" pitchFamily="34" charset="-122"/>
              </a:rPr>
              <a:t>client</a:t>
            </a:r>
            <a:r>
              <a:rPr lang="zh-CN" altLang="en-US" sz="4800" dirty="0">
                <a:latin typeface="微软雅黑" panose="020B0503020204020204" pitchFamily="34" charset="-122"/>
                <a:ea typeface="微软雅黑" panose="020B0503020204020204" pitchFamily="34" charset="-122"/>
              </a:rPr>
              <a:t>均支持 </a:t>
            </a:r>
            <a:r>
              <a:rPr lang="en-US" altLang="zh-CN" sz="4800" dirty="0" err="1">
                <a:latin typeface="微软雅黑" panose="020B0503020204020204" pitchFamily="34" charset="-122"/>
                <a:ea typeface="微软雅黑" panose="020B0503020204020204" pitchFamily="34" charset="-122"/>
              </a:rPr>
              <a:t>Grpc</a:t>
            </a:r>
            <a:r>
              <a:rPr lang="zh-CN" altLang="en-US" sz="4800" dirty="0">
                <a:latin typeface="微软雅黑" panose="020B0503020204020204" pitchFamily="34" charset="-122"/>
                <a:ea typeface="微软雅黑" panose="020B0503020204020204" pitchFamily="34" charset="-122"/>
              </a:rPr>
              <a:t>，</a:t>
            </a:r>
            <a:r>
              <a:rPr lang="en-US" altLang="zh-CN" sz="4800" dirty="0" err="1">
                <a:latin typeface="微软雅黑" panose="020B0503020204020204" pitchFamily="34" charset="-122"/>
                <a:ea typeface="微软雅黑" panose="020B0503020204020204" pitchFamily="34" charset="-122"/>
              </a:rPr>
              <a:t>openAI</a:t>
            </a:r>
            <a:r>
              <a:rPr lang="en-US" altLang="zh-CN" sz="4800" dirty="0">
                <a:latin typeface="微软雅黑" panose="020B0503020204020204" pitchFamily="34" charset="-122"/>
                <a:ea typeface="微软雅黑" panose="020B0503020204020204" pitchFamily="34" charset="-122"/>
              </a:rPr>
              <a:t>-cook-book Python Notebook</a:t>
            </a:r>
            <a:r>
              <a:rPr lang="zh-CN" altLang="en-US" sz="4800" dirty="0">
                <a:highlight>
                  <a:srgbClr val="FFFF00"/>
                </a:highlight>
                <a:latin typeface="微软雅黑" panose="020B0503020204020204" pitchFamily="34" charset="-122"/>
                <a:ea typeface="微软雅黑" panose="020B0503020204020204" pitchFamily="34" charset="-122"/>
              </a:rPr>
              <a:t>用</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zh-CN" altLang="en-US" sz="4800" dirty="0">
                <a:highlight>
                  <a:srgbClr val="FFFF00"/>
                </a:highlight>
                <a:latin typeface="微软雅黑" panose="020B0503020204020204" pitchFamily="34" charset="-122"/>
                <a:ea typeface="微软雅黑" panose="020B0503020204020204" pitchFamily="34" charset="-122"/>
              </a:rPr>
              <a:t>导入和检索数据</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5600" dirty="0">
                <a:latin typeface="微软雅黑" panose="020B0503020204020204" pitchFamily="34" charset="-122"/>
                <a:ea typeface="微软雅黑" panose="020B0503020204020204" pitchFamily="34" charset="-122"/>
              </a:rPr>
              <a:t>源码</a:t>
            </a:r>
            <a:endParaRPr lang="en-US" altLang="zh-CN" sz="56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hlinkClick r:id="rId2"/>
              </a:rPr>
              <a:t>AwesomeYuer</a:t>
            </a:r>
            <a:r>
              <a:rPr lang="en-US" sz="4800" dirty="0">
                <a:latin typeface="微软雅黑" panose="020B0503020204020204" pitchFamily="34" charset="-122"/>
                <a:ea typeface="微软雅黑" panose="020B0503020204020204" pitchFamily="34" charset="-122"/>
                <a:hlinkClick r:id="rId2"/>
              </a:rPr>
              <a:t>/</a:t>
            </a:r>
            <a:r>
              <a:rPr lang="en-US" sz="4800" dirty="0" err="1">
                <a:latin typeface="微软雅黑" panose="020B0503020204020204" pitchFamily="34" charset="-122"/>
                <a:ea typeface="微软雅黑" panose="020B0503020204020204" pitchFamily="34" charset="-122"/>
                <a:hlinkClick r:id="rId2"/>
              </a:rPr>
              <a:t>VectorDataBases.Performance</a:t>
            </a:r>
            <a:r>
              <a:rPr lang="en-US" sz="4800" dirty="0">
                <a:latin typeface="微软雅黑" panose="020B0503020204020204" pitchFamily="34" charset="-122"/>
                <a:ea typeface="微软雅黑" panose="020B0503020204020204" pitchFamily="34" charset="-122"/>
                <a:hlinkClick r:id="rId2"/>
              </a:rPr>
              <a:t> (github.com) </a:t>
            </a:r>
            <a:r>
              <a:rPr lang="en-US" altLang="zh-CN" sz="4800" dirty="0">
                <a:latin typeface="微软雅黑" panose="020B0503020204020204" pitchFamily="34" charset="-122"/>
                <a:ea typeface="微软雅黑" panose="020B0503020204020204" pitchFamily="34" charset="-122"/>
              </a:rPr>
              <a:t>	</a:t>
            </a:r>
            <a:endParaRPr lang="en-US"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Python</a:t>
            </a:r>
            <a:r>
              <a:rPr lang="zh-CN" altLang="en-US" sz="5600" b="1" dirty="0">
                <a:latin typeface="微软雅黑" panose="020B0503020204020204" pitchFamily="34" charset="-122"/>
                <a:ea typeface="微软雅黑" panose="020B0503020204020204" pitchFamily="34" charset="-122"/>
              </a:rPr>
              <a:t>技术栈 </a:t>
            </a:r>
            <a:r>
              <a:rPr lang="en-US" altLang="zh-CN" sz="5600" b="1" dirty="0">
                <a:latin typeface="微软雅黑" panose="020B0503020204020204" pitchFamily="34" charset="-122"/>
                <a:ea typeface="微软雅黑" panose="020B0503020204020204" pitchFamily="34" charset="-122"/>
              </a:rPr>
              <a:t>+ </a:t>
            </a:r>
            <a:r>
              <a:rPr lang="en-US" altLang="zh-CN" sz="5600" b="1" dirty="0" err="1">
                <a:latin typeface="微软雅黑" panose="020B0503020204020204" pitchFamily="34" charset="-122"/>
                <a:ea typeface="微软雅黑" panose="020B0503020204020204" pitchFamily="34" charset="-122"/>
              </a:rPr>
              <a:t>VSCode</a:t>
            </a:r>
            <a:r>
              <a:rPr lang="en-US" altLang="zh-CN" sz="5600" b="1" dirty="0">
                <a:latin typeface="微软雅黑" panose="020B0503020204020204" pitchFamily="34" charset="-122"/>
                <a:ea typeface="微软雅黑" panose="020B0503020204020204" pitchFamily="34" charset="-122"/>
              </a:rPr>
              <a:t> + Remote SSH + </a:t>
            </a:r>
            <a:r>
              <a:rPr lang="en-US" altLang="zh-CN" sz="5600" b="1" dirty="0" err="1">
                <a:latin typeface="微软雅黑" panose="020B0503020204020204" pitchFamily="34" charset="-122"/>
                <a:ea typeface="微软雅黑" panose="020B0503020204020204" pitchFamily="34" charset="-122"/>
              </a:rPr>
              <a:t>Liunx</a:t>
            </a:r>
            <a:r>
              <a:rPr lang="en-US" altLang="zh-CN" sz="5600" b="1" dirty="0">
                <a:latin typeface="微软雅黑" panose="020B0503020204020204" pitchFamily="34" charset="-122"/>
                <a:ea typeface="微软雅黑" panose="020B0503020204020204" pitchFamily="34" charset="-122"/>
              </a:rPr>
              <a:t> </a:t>
            </a:r>
            <a:r>
              <a:rPr lang="zh-CN" altLang="en-US" sz="5600" b="1" dirty="0">
                <a:latin typeface="微软雅黑" panose="020B0503020204020204" pitchFamily="34" charset="-122"/>
                <a:ea typeface="微软雅黑" panose="020B0503020204020204" pitchFamily="34" charset="-122"/>
              </a:rPr>
              <a:t>（主要用于数据铺底）</a:t>
            </a:r>
            <a:endParaRPr lang="en-US" altLang="zh-CN" sz="5600" b="1" dirty="0">
              <a:latin typeface="微软雅黑" panose="020B0503020204020204" pitchFamily="34" charset="-122"/>
              <a:ea typeface="微软雅黑" panose="020B0503020204020204" pitchFamily="34" charset="-122"/>
            </a:endParaRPr>
          </a:p>
          <a:p>
            <a:pPr lvl="1"/>
            <a:r>
              <a:rPr lang="zh-CN" altLang="en-US" sz="5600" dirty="0">
                <a:highlight>
                  <a:srgbClr val="FFFF00"/>
                </a:highlight>
                <a:latin typeface="微软雅黑" panose="020B0503020204020204" pitchFamily="34" charset="-122"/>
                <a:ea typeface="微软雅黑" panose="020B0503020204020204" pitchFamily="34" charset="-122"/>
              </a:rPr>
              <a:t>用于运行 </a:t>
            </a:r>
            <a:r>
              <a:rPr lang="en-US" altLang="zh-CN" sz="5600" dirty="0" err="1">
                <a:highlight>
                  <a:srgbClr val="FFFF00"/>
                </a:highlight>
                <a:latin typeface="微软雅黑" panose="020B0503020204020204" pitchFamily="34" charset="-122"/>
                <a:ea typeface="微软雅黑" panose="020B0503020204020204" pitchFamily="34" charset="-122"/>
              </a:rPr>
              <a:t>jupyter</a:t>
            </a:r>
            <a:r>
              <a:rPr lang="en-US" altLang="zh-CN" sz="5600" dirty="0">
                <a:highlight>
                  <a:srgbClr val="FFFF00"/>
                </a:highlight>
                <a:latin typeface="微软雅黑" panose="020B0503020204020204" pitchFamily="34" charset="-122"/>
                <a:ea typeface="微软雅黑" panose="020B0503020204020204" pitchFamily="34" charset="-122"/>
              </a:rPr>
              <a:t> notebook </a:t>
            </a:r>
            <a:r>
              <a:rPr lang="zh-CN" altLang="en-US" sz="5600" dirty="0">
                <a:highlight>
                  <a:srgbClr val="FFFF00"/>
                </a:highlight>
                <a:latin typeface="微软雅黑" panose="020B0503020204020204" pitchFamily="34" charset="-122"/>
                <a:ea typeface="微软雅黑" panose="020B0503020204020204" pitchFamily="34" charset="-122"/>
              </a:rPr>
              <a:t>导入数据到 </a:t>
            </a:r>
            <a:r>
              <a:rPr lang="en-US" altLang="zh-CN" sz="5600" dirty="0" err="1">
                <a:highlight>
                  <a:srgbClr val="FFFF00"/>
                </a:highlight>
                <a:latin typeface="微软雅黑" panose="020B0503020204020204" pitchFamily="34" charset="-122"/>
                <a:ea typeface="微软雅黑" panose="020B0503020204020204" pitchFamily="34" charset="-122"/>
              </a:rPr>
              <a:t>RediSeach</a:t>
            </a:r>
            <a:r>
              <a:rPr lang="en-US" altLang="zh-CN" sz="5600" dirty="0">
                <a:highlight>
                  <a:srgbClr val="FFFF00"/>
                </a:highlight>
                <a:latin typeface="微软雅黑" panose="020B0503020204020204" pitchFamily="34" charset="-122"/>
                <a:ea typeface="微软雅黑" panose="020B0503020204020204" pitchFamily="34" charset="-122"/>
              </a:rPr>
              <a:t> </a:t>
            </a:r>
            <a:r>
              <a:rPr lang="zh-CN" altLang="en-US" sz="5600" dirty="0">
                <a:highlight>
                  <a:srgbClr val="FFFF00"/>
                </a:highlight>
                <a:latin typeface="微软雅黑" panose="020B0503020204020204" pitchFamily="34" charset="-122"/>
                <a:ea typeface="微软雅黑" panose="020B0503020204020204" pitchFamily="34" charset="-122"/>
              </a:rPr>
              <a:t>向量索引，</a:t>
            </a:r>
            <a:r>
              <a:rPr lang="en-US" altLang="zh-CN" sz="5600" strike="sngStrike" dirty="0" err="1">
                <a:latin typeface="微软雅黑" panose="020B0503020204020204" pitchFamily="34" charset="-122"/>
                <a:ea typeface="微软雅黑" panose="020B0503020204020204" pitchFamily="34" charset="-122"/>
              </a:rPr>
              <a:t>WebApplication</a:t>
            </a:r>
            <a:r>
              <a:rPr lang="en-US" altLang="zh-CN" sz="5600" strike="sngStrike" dirty="0">
                <a:latin typeface="微软雅黑" panose="020B0503020204020204" pitchFamily="34" charset="-122"/>
                <a:ea typeface="微软雅黑" panose="020B0503020204020204" pitchFamily="34" charset="-122"/>
              </a:rPr>
              <a:t> </a:t>
            </a:r>
            <a:r>
              <a:rPr lang="zh-CN" altLang="en-US" sz="5600" strike="sngStrike" dirty="0">
                <a:latin typeface="微软雅黑" panose="020B0503020204020204" pitchFamily="34" charset="-122"/>
                <a:ea typeface="微软雅黑" panose="020B0503020204020204" pitchFamily="34" charset="-122"/>
              </a:rPr>
              <a:t>封装 </a:t>
            </a:r>
            <a:r>
              <a:rPr lang="en-US" altLang="zh-CN" sz="56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5600" dirty="0">
                <a:latin typeface="微软雅黑" panose="020B0503020204020204" pitchFamily="34" charset="-122"/>
                <a:ea typeface="微软雅黑" panose="020B0503020204020204" pitchFamily="34" charset="-122"/>
              </a:rPr>
              <a:t>逐个执行 </a:t>
            </a:r>
            <a:r>
              <a:rPr lang="en-US" altLang="zh-CN" sz="5600" dirty="0">
                <a:latin typeface="微软雅黑" panose="020B0503020204020204" pitchFamily="34" charset="-122"/>
                <a:ea typeface="微软雅黑" panose="020B0503020204020204" pitchFamily="34" charset="-122"/>
              </a:rPr>
              <a:t>cell</a:t>
            </a:r>
          </a:p>
          <a:p>
            <a:pPr marL="685800" lvl="2">
              <a:spcBef>
                <a:spcPts val="1000"/>
              </a:spcBef>
            </a:pPr>
            <a:r>
              <a:rPr lang="zh-CN" altLang="en-US" sz="5600" dirty="0">
                <a:latin typeface="微软雅黑" panose="020B0503020204020204" pitchFamily="34" charset="-122"/>
                <a:ea typeface="微软雅黑" panose="020B0503020204020204" pitchFamily="34" charset="-122"/>
              </a:rPr>
              <a:t>源码</a:t>
            </a:r>
            <a:endParaRPr lang="en-US" altLang="zh-CN" sz="5600" dirty="0">
              <a:latin typeface="微软雅黑" panose="020B0503020204020204" pitchFamily="34" charset="-122"/>
              <a:ea typeface="微软雅黑" panose="020B0503020204020204" pitchFamily="34" charset="-122"/>
            </a:endParaRPr>
          </a:p>
          <a:p>
            <a:pPr lvl="2"/>
            <a:r>
              <a:rPr lang="en-US" sz="4800" dirty="0" err="1">
                <a:latin typeface="微软雅黑" panose="020B0503020204020204" pitchFamily="34" charset="-122"/>
                <a:ea typeface="微软雅黑" panose="020B0503020204020204" pitchFamily="34" charset="-122"/>
                <a:hlinkClick r:id="rId3"/>
              </a:rPr>
              <a:t>openai</a:t>
            </a:r>
            <a:r>
              <a:rPr lang="en-US" sz="4800" dirty="0">
                <a:latin typeface="微软雅黑" panose="020B0503020204020204" pitchFamily="34" charset="-122"/>
                <a:ea typeface="微软雅黑" panose="020B0503020204020204" pitchFamily="34" charset="-122"/>
                <a:hlinkClick r:id="rId3"/>
              </a:rPr>
              <a:t>-cookbook-python/examples/</a:t>
            </a:r>
            <a:r>
              <a:rPr lang="en-US" sz="4800" dirty="0" err="1">
                <a:latin typeface="微软雅黑" panose="020B0503020204020204" pitchFamily="34" charset="-122"/>
                <a:ea typeface="微软雅黑" panose="020B0503020204020204" pitchFamily="34" charset="-122"/>
                <a:hlinkClick r:id="rId3"/>
              </a:rPr>
              <a:t>vector_databases</a:t>
            </a:r>
            <a:r>
              <a:rPr lang="en-US" sz="4800" dirty="0">
                <a:latin typeface="微软雅黑" panose="020B0503020204020204" pitchFamily="34" charset="-122"/>
                <a:ea typeface="微软雅黑" panose="020B0503020204020204" pitchFamily="34" charset="-122"/>
                <a:hlinkClick r:id="rId3"/>
              </a:rPr>
              <a:t>/</a:t>
            </a:r>
            <a:r>
              <a:rPr lang="en-US" sz="4800" dirty="0" err="1">
                <a:latin typeface="微软雅黑" panose="020B0503020204020204" pitchFamily="34" charset="-122"/>
                <a:ea typeface="微软雅黑" panose="020B0503020204020204" pitchFamily="34" charset="-122"/>
                <a:hlinkClick r:id="rId3"/>
              </a:rPr>
              <a:t>redis</a:t>
            </a:r>
            <a:r>
              <a:rPr lang="en-US" sz="4800" dirty="0">
                <a:latin typeface="微软雅黑" panose="020B0503020204020204" pitchFamily="34" charset="-122"/>
                <a:ea typeface="微软雅黑" panose="020B0503020204020204" pitchFamily="34" charset="-122"/>
                <a:hlinkClick r:id="rId3"/>
              </a:rPr>
              <a:t> at dev · </a:t>
            </a:r>
            <a:r>
              <a:rPr lang="en-US" sz="4800" dirty="0" err="1">
                <a:latin typeface="微软雅黑" panose="020B0503020204020204" pitchFamily="34" charset="-122"/>
                <a:ea typeface="微软雅黑" panose="020B0503020204020204" pitchFamily="34" charset="-122"/>
                <a:hlinkClick r:id="rId3"/>
              </a:rPr>
              <a:t>AwesomeYuer</a:t>
            </a:r>
            <a:r>
              <a:rPr lang="en-US" sz="4800" dirty="0">
                <a:latin typeface="微软雅黑" panose="020B0503020204020204" pitchFamily="34" charset="-122"/>
                <a:ea typeface="微软雅黑" panose="020B0503020204020204" pitchFamily="34" charset="-122"/>
                <a:hlinkClick r:id="rId3"/>
              </a:rPr>
              <a:t>/</a:t>
            </a:r>
            <a:r>
              <a:rPr lang="en-US" sz="4800" dirty="0" err="1">
                <a:latin typeface="微软雅黑" panose="020B0503020204020204" pitchFamily="34" charset="-122"/>
                <a:ea typeface="微软雅黑" panose="020B0503020204020204" pitchFamily="34" charset="-122"/>
                <a:hlinkClick r:id="rId3"/>
              </a:rPr>
              <a:t>openai</a:t>
            </a:r>
            <a:r>
              <a:rPr lang="en-US" sz="4800" dirty="0">
                <a:latin typeface="微软雅黑" panose="020B0503020204020204" pitchFamily="34" charset="-122"/>
                <a:ea typeface="微软雅黑" panose="020B0503020204020204" pitchFamily="34" charset="-122"/>
                <a:hlinkClick r:id="rId3"/>
              </a:rPr>
              <a:t>-cookbook-python · GitHub</a:t>
            </a:r>
            <a:endParaRPr lang="en-US" sz="4800" dirty="0">
              <a:latin typeface="微软雅黑" panose="020B0503020204020204" pitchFamily="34" charset="-122"/>
              <a:ea typeface="微软雅黑" panose="020B0503020204020204" pitchFamily="34" charset="-122"/>
            </a:endParaRPr>
          </a:p>
          <a:p>
            <a:pPr lvl="2"/>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a:t>
            </a:r>
            <a:r>
              <a:rPr lang="en-US" sz="4800" dirty="0" err="1">
                <a:latin typeface="微软雅黑" panose="020B0503020204020204" pitchFamily="34" charset="-122"/>
                <a:ea typeface="微软雅黑" panose="020B0503020204020204" pitchFamily="34" charset="-122"/>
                <a:hlinkClick r:id="rId4"/>
              </a:rPr>
              <a:t>vecsim-hybrid_queries_examples.ipynb</a:t>
            </a:r>
            <a:r>
              <a:rPr lang="en-US" sz="4800" dirty="0">
                <a:latin typeface="微软雅黑" panose="020B0503020204020204" pitchFamily="34" charset="-122"/>
                <a:ea typeface="微软雅黑" panose="020B0503020204020204" pitchFamily="34" charset="-122"/>
                <a:hlinkClick r:id="rId4"/>
              </a:rPr>
              <a:t> at master · </a:t>
            </a:r>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a:t>
            </a:r>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 · GitHub</a:t>
            </a:r>
            <a:endParaRPr lang="en-US"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PgAdmin4</a:t>
            </a:r>
          </a:p>
          <a:p>
            <a:pPr lvl="1"/>
            <a:r>
              <a:rPr lang="en-US" altLang="zh-CN" sz="4800" dirty="0" err="1">
                <a:latin typeface="微软雅黑" panose="020B0503020204020204" pitchFamily="34" charset="-122"/>
                <a:ea typeface="微软雅黑" panose="020B0503020204020204" pitchFamily="34" charset="-122"/>
              </a:rPr>
              <a:t>PgSQL</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客户端管理工具</a:t>
            </a:r>
            <a:endParaRPr lang="en-US" altLang="zh-CN"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Another Redis Desktop Manager</a:t>
            </a:r>
          </a:p>
          <a:p>
            <a:pPr lvl="1"/>
            <a:r>
              <a:rPr lang="en-US" altLang="zh-CN" sz="4800" dirty="0">
                <a:latin typeface="微软雅黑" panose="020B0503020204020204" pitchFamily="34" charset="-122"/>
                <a:ea typeface="微软雅黑" panose="020B0503020204020204" pitchFamily="34" charset="-122"/>
              </a:rPr>
              <a:t>Redis </a:t>
            </a:r>
            <a:r>
              <a:rPr lang="zh-CN" altLang="en-US" sz="4800" dirty="0">
                <a:latin typeface="微软雅黑" panose="020B0503020204020204" pitchFamily="34" charset="-122"/>
                <a:ea typeface="微软雅黑" panose="020B0503020204020204" pitchFamily="34" charset="-122"/>
              </a:rPr>
              <a:t>客户端管理工具</a:t>
            </a:r>
            <a:endParaRPr lang="en-US" altLang="zh-CN" sz="48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6335</TotalTime>
  <Words>5084</Words>
  <Application>Microsoft Office PowerPoint</Application>
  <PresentationFormat>Widescreen</PresentationFormat>
  <Paragraphs>426</Paragraphs>
  <Slides>42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42</vt:i4>
      </vt:variant>
    </vt:vector>
  </HeadingPairs>
  <TitlesOfParts>
    <vt:vector size="47" baseType="lpstr">
      <vt:lpstr>微软雅黑</vt:lpstr>
      <vt:lpstr>Arial</vt:lpstr>
      <vt:lpstr>Trebuchet MS</vt:lpstr>
      <vt:lpstr>Wingdings 3</vt:lpstr>
      <vt:lpstr>Facet</vt:lpstr>
      <vt:lpstr>向量数据库产品选型 性能初级评测   Redis + RediSearch Module vs PostgreSQL + PgVector Extension vs Qdrant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PgSql惜败的一些分析猜想（仅供参考）</vt:lpstr>
      <vt:lpstr>Qdrant 优势（本次评测个人推荐）</vt:lpstr>
      <vt:lpstr>推荐 Qdrant 的其他依据</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788</cp:revision>
  <dcterms:created xsi:type="dcterms:W3CDTF">2023-04-24T08:38:56Z</dcterms:created>
  <dcterms:modified xsi:type="dcterms:W3CDTF">2023-05-06T18:59:09Z</dcterms:modified>
</cp:coreProperties>
</file>